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64" r:id="rId6"/>
    <p:sldId id="258" r:id="rId7"/>
    <p:sldId id="259" r:id="rId8"/>
    <p:sldId id="265" r:id="rId9"/>
    <p:sldId id="266" r:id="rId10"/>
    <p:sldId id="267" r:id="rId11"/>
    <p:sldId id="261" r:id="rId12"/>
    <p:sldId id="260" r:id="rId1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58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C982-91D6-4F9D-A4DC-7FA65581F494}" type="datetimeFigureOut">
              <a:rPr lang="es-MX" smtClean="0"/>
              <a:t>08/11/2013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36FB-08D8-4CDD-B430-52708BA12C4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048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C982-91D6-4F9D-A4DC-7FA65581F494}" type="datetimeFigureOut">
              <a:rPr lang="es-MX" smtClean="0"/>
              <a:t>08/11/2013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36FB-08D8-4CDD-B430-52708BA12C4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757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C982-91D6-4F9D-A4DC-7FA65581F494}" type="datetimeFigureOut">
              <a:rPr lang="es-MX" smtClean="0"/>
              <a:t>08/11/2013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36FB-08D8-4CDD-B430-52708BA12C4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008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C982-91D6-4F9D-A4DC-7FA65581F494}" type="datetimeFigureOut">
              <a:rPr lang="es-MX" smtClean="0"/>
              <a:t>08/11/2013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36FB-08D8-4CDD-B430-52708BA12C4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2704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C982-91D6-4F9D-A4DC-7FA65581F494}" type="datetimeFigureOut">
              <a:rPr lang="es-MX" smtClean="0"/>
              <a:t>08/11/2013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36FB-08D8-4CDD-B430-52708BA12C4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0688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C982-91D6-4F9D-A4DC-7FA65581F494}" type="datetimeFigureOut">
              <a:rPr lang="es-MX" smtClean="0"/>
              <a:t>08/11/2013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36FB-08D8-4CDD-B430-52708BA12C4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07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C982-91D6-4F9D-A4DC-7FA65581F494}" type="datetimeFigureOut">
              <a:rPr lang="es-MX" smtClean="0"/>
              <a:t>08/11/2013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36FB-08D8-4CDD-B430-52708BA12C4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6552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C982-91D6-4F9D-A4DC-7FA65581F494}" type="datetimeFigureOut">
              <a:rPr lang="es-MX" smtClean="0"/>
              <a:t>08/11/2013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36FB-08D8-4CDD-B430-52708BA12C4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901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C982-91D6-4F9D-A4DC-7FA65581F494}" type="datetimeFigureOut">
              <a:rPr lang="es-MX" smtClean="0"/>
              <a:t>08/11/2013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36FB-08D8-4CDD-B430-52708BA12C4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286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C982-91D6-4F9D-A4DC-7FA65581F494}" type="datetimeFigureOut">
              <a:rPr lang="es-MX" smtClean="0"/>
              <a:t>08/11/2013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36FB-08D8-4CDD-B430-52708BA12C4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21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C982-91D6-4F9D-A4DC-7FA65581F494}" type="datetimeFigureOut">
              <a:rPr lang="es-MX" smtClean="0"/>
              <a:t>08/11/2013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36FB-08D8-4CDD-B430-52708BA12C4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496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0C982-91D6-4F9D-A4DC-7FA65581F494}" type="datetimeFigureOut">
              <a:rPr lang="es-MX" smtClean="0"/>
              <a:t>08/11/2013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636FB-08D8-4CDD-B430-52708BA12C4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720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10.jpeg"/><Relationship Id="rId7" Type="http://schemas.openxmlformats.org/officeDocument/2006/relationships/image" Target="../media/image1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image" Target="../media/image24.png"/><Relationship Id="rId3" Type="http://schemas.openxmlformats.org/officeDocument/2006/relationships/image" Target="../media/image3.png"/><Relationship Id="rId7" Type="http://schemas.openxmlformats.org/officeDocument/2006/relationships/image" Target="../media/image18.jpeg"/><Relationship Id="rId12" Type="http://schemas.openxmlformats.org/officeDocument/2006/relationships/image" Target="../media/image2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11" Type="http://schemas.openxmlformats.org/officeDocument/2006/relationships/image" Target="../media/image22.gif"/><Relationship Id="rId5" Type="http://schemas.openxmlformats.org/officeDocument/2006/relationships/image" Target="../media/image7.jpe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4.png"/><Relationship Id="rId9" Type="http://schemas.openxmlformats.org/officeDocument/2006/relationships/image" Target="../media/image20.gif"/><Relationship Id="rId1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9.jpeg"/><Relationship Id="rId7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jpeg"/><Relationship Id="rId7" Type="http://schemas.openxmlformats.org/officeDocument/2006/relationships/image" Target="../media/image1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9.jpeg"/><Relationship Id="rId7" Type="http://schemas.openxmlformats.org/officeDocument/2006/relationships/image" Target="../media/image4.png"/><Relationship Id="rId12" Type="http://schemas.openxmlformats.org/officeDocument/2006/relationships/image" Target="../media/image20.gif"/><Relationship Id="rId17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png"/><Relationship Id="rId20" Type="http://schemas.openxmlformats.org/officeDocument/2006/relationships/image" Target="../media/image16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11" Type="http://schemas.openxmlformats.org/officeDocument/2006/relationships/image" Target="../media/image19.jpeg"/><Relationship Id="rId5" Type="http://schemas.openxmlformats.org/officeDocument/2006/relationships/image" Target="../media/image2.png"/><Relationship Id="rId15" Type="http://schemas.openxmlformats.org/officeDocument/2006/relationships/image" Target="../media/image23.gif"/><Relationship Id="rId10" Type="http://schemas.openxmlformats.org/officeDocument/2006/relationships/image" Target="../media/image18.jpeg"/><Relationship Id="rId19" Type="http://schemas.openxmlformats.org/officeDocument/2006/relationships/package" Target="../embeddings/Microsoft_Word_Document1.docx"/><Relationship Id="rId4" Type="http://schemas.openxmlformats.org/officeDocument/2006/relationships/image" Target="../media/image10.jpeg"/><Relationship Id="rId9" Type="http://schemas.openxmlformats.org/officeDocument/2006/relationships/image" Target="../media/image17.jpeg"/><Relationship Id="rId14" Type="http://schemas.openxmlformats.org/officeDocument/2006/relationships/image" Target="../media/image2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LA Mobility</a:t>
            </a:r>
            <a:endParaRPr lang="es-MX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Default View</a:t>
            </a:r>
          </a:p>
          <a:p>
            <a:r>
              <a:rPr lang="es-MX" b="1" dirty="0" err="1" smtClean="0"/>
              <a:t>Option</a:t>
            </a:r>
            <a:r>
              <a:rPr lang="es-MX" b="1" dirty="0" smtClean="0"/>
              <a:t> 1</a:t>
            </a:r>
            <a:endParaRPr lang="es-MX" b="1" dirty="0"/>
          </a:p>
        </p:txBody>
      </p:sp>
      <p:pic>
        <p:nvPicPr>
          <p:cNvPr id="1026" name="Picture 2" descr="GBS IT Solutions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5" y="1714500"/>
            <a:ext cx="24955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18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03300" y="1831212"/>
            <a:ext cx="2125194" cy="1567551"/>
            <a:chOff x="3671869" y="2963069"/>
            <a:chExt cx="2125194" cy="1567551"/>
          </a:xfrm>
        </p:grpSpPr>
        <p:pic>
          <p:nvPicPr>
            <p:cNvPr id="6" name="Picture 4" descr="Contact order desk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1699" y="3355256"/>
              <a:ext cx="1175364" cy="11753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14" descr="http://www.ldstoolbar.com/pic/helpbutton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1869" y="2963069"/>
              <a:ext cx="1108093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000" y="133350"/>
            <a:ext cx="9601200" cy="876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9500" y="871537"/>
            <a:ext cx="9410700" cy="2762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3300" y="1147762"/>
            <a:ext cx="9486900" cy="3810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3259594" y="1837996"/>
            <a:ext cx="2153" cy="28518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60752" y="4428194"/>
            <a:ext cx="30095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</a:t>
            </a:r>
            <a:endParaRPr lang="es-MX" sz="11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Picture 2" descr="http://itsolutions.pg.com/handhelds/PublishingImages/TravelImage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38" y="2279115"/>
            <a:ext cx="847504" cy="1027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1071816" y="3481736"/>
            <a:ext cx="226060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Tricks</a:t>
            </a:r>
            <a:endParaRPr lang="es-MX" sz="11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How can I setup a </a:t>
            </a:r>
            <a:r>
              <a:rPr lang="en-US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Which are the differences between EDGE/3G?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Which are the costs of international roaming?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Another tips &amp; tricks that can help me on my way.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54359" y="1825709"/>
            <a:ext cx="1311178" cy="13794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72062" y="1776573"/>
            <a:ext cx="1509014" cy="132038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730530" y="3306394"/>
            <a:ext cx="2260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Blackberry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1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How can I setup a </a:t>
            </a:r>
            <a:r>
              <a:rPr lang="en-US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? 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Click here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are the costs of international roaming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? 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Click here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Tips &amp; Tricks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Click here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96268" y="3328395"/>
            <a:ext cx="226060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iPad /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iPhones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1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How can I setup a </a:t>
            </a:r>
            <a:r>
              <a:rPr lang="en-US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? 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Click here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How can I setup to AgileC0nnect (Only Corporate Devices &amp; BYOM)  Click here 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are the costs of international roaming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? 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Click here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Tips &amp; Tricks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Click here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699046" y="2007611"/>
            <a:ext cx="2054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THINGS NOT TO DO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 HOW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AVOID SURPRISE CHARGES</a:t>
            </a:r>
          </a:p>
          <a:p>
            <a:endParaRPr lang="es-MX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094978"/>
              </p:ext>
            </p:extLst>
          </p:nvPr>
        </p:nvGraphicFramePr>
        <p:xfrm>
          <a:off x="3332417" y="4666876"/>
          <a:ext cx="8128000" cy="207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Recommendation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</a:t>
                      </a: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</a:t>
                      </a:r>
                      <a:r>
                        <a:rPr lang="es-MX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</a:t>
                      </a: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1st </a:t>
                      </a:r>
                      <a:r>
                        <a:rPr lang="es-MX" sz="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Choice</a:t>
                      </a:r>
                      <a:r>
                        <a:rPr lang="es-MX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Use Lync/</a:t>
                      </a:r>
                      <a:r>
                        <a:rPr lang="es-MX" sz="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Commuicator</a:t>
                      </a:r>
                      <a:endParaRPr lang="es-MX" sz="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2nd </a:t>
                      </a:r>
                      <a:r>
                        <a:rPr lang="es-MX" sz="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Choice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Use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Office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Phone</a:t>
                      </a:r>
                      <a:endParaRPr lang="es-MX" sz="8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3rd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Choice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Use ICC + Hotel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Phone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(use ESP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Cards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4th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Choice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Corporate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Device</a:t>
                      </a:r>
                      <a:endParaRPr lang="es-MX" sz="8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Download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QuickCard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here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</a:t>
                      </a: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</a:t>
                      </a:r>
                      <a:r>
                        <a:rPr lang="es-MX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email?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1st </a:t>
                      </a:r>
                      <a:r>
                        <a:rPr lang="es-MX" sz="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Choice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Use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laptop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WiFi</a:t>
                      </a:r>
                      <a:endParaRPr lang="es-MX" sz="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2nd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Choice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Always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Switch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WiFi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corporate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device</a:t>
                      </a:r>
                      <a:endParaRPr lang="es-MX" sz="8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3rd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Choice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Enable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Data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Roaming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ONLY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quick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sync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WiFi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</a:t>
                      </a:r>
                      <a:endParaRPr lang="es-MX" sz="8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Download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QuickCard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here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email </a:t>
                      </a:r>
                      <a:r>
                        <a:rPr lang="es-MX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isn’t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downloading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s-MX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activate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Roaming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package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Center.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more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click</a:t>
                      </a:r>
                      <a:r>
                        <a:rPr lang="es-MX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here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76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133350"/>
            <a:ext cx="9601200" cy="876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500" y="871537"/>
            <a:ext cx="9410700" cy="2762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300" y="1147762"/>
            <a:ext cx="9486900" cy="381000"/>
          </a:xfrm>
          <a:prstGeom prst="rect">
            <a:avLst/>
          </a:prstGeom>
        </p:spPr>
      </p:pic>
      <p:pic>
        <p:nvPicPr>
          <p:cNvPr id="7" name="Picture 6" descr="Polic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651" y="2557811"/>
            <a:ext cx="147637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03300" y="4015182"/>
            <a:ext cx="226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Can I: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mobile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71450" indent="-171450">
              <a:buFontTx/>
              <a:buChar char="-"/>
            </a:pP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global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71450" indent="-171450">
              <a:buFontTx/>
              <a:buChar char="-"/>
            </a:pP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regional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71450" indent="-171450">
              <a:buFontTx/>
              <a:buChar char="-"/>
            </a:pP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local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principles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115234" y="2663793"/>
            <a:ext cx="2153" cy="28518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15276" y="1678239"/>
            <a:ext cx="6642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Read the Mobility policy to find out for which device you are eligible and what are the usage principles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15276" y="2194519"/>
            <a:ext cx="3822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es-MX" sz="1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endParaRPr lang="es-MX" sz="1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15276" y="2441126"/>
            <a:ext cx="3822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Global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Regional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Local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Principles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://www.inside-mexico.com/images5/banderamexic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388" y="3336626"/>
            <a:ext cx="986500" cy="583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partnersglobal.org/where/americas/Guatemala.jpg/imag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388" y="5030145"/>
            <a:ext cx="986500" cy="61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costaricatraveller.com/images/costa_rica_flag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571" y="5046601"/>
            <a:ext cx="972755" cy="583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crwflags.com/fotw/images/p/pa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80" y="4205368"/>
            <a:ext cx="924844" cy="61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File:Flag of Venezuela (state).sv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185" y="3358224"/>
            <a:ext cx="972755" cy="64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worldatlas.com/webimage/flags/countrys/zzzflags/brlarge.gi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319" y="3329105"/>
            <a:ext cx="962007" cy="677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www.olstars.com/images/flags/Big/ar.gi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564" y="4202349"/>
            <a:ext cx="971515" cy="64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File:Flag of Peru (state).sv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3994" y="5084027"/>
            <a:ext cx="972946" cy="64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File:Flag of Colombia.sv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185" y="4224706"/>
            <a:ext cx="962007" cy="64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File:Flag of Chile.sv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387" y="5854922"/>
            <a:ext cx="968311" cy="645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4913585" y="3362026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69698" y="4313594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913774" y="5138371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04302" y="3447958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Portuguese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23815" y="4292507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97952" y="5138371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586996" y="3465481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541654" y="4343708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587185" y="5152968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920380" y="5992974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33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1054" y="1747837"/>
            <a:ext cx="6819900" cy="4543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000" y="133350"/>
            <a:ext cx="9601200" cy="876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500" y="871537"/>
            <a:ext cx="9410700" cy="2762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300" y="1147762"/>
            <a:ext cx="9486900" cy="381000"/>
          </a:xfrm>
          <a:prstGeom prst="rect">
            <a:avLst/>
          </a:prstGeom>
        </p:spPr>
      </p:pic>
      <p:pic>
        <p:nvPicPr>
          <p:cNvPr id="9" name="Picture 10" descr="http://www.ismny.org/newsimages/Information-Logo-For-General-News_2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5" r="26238"/>
          <a:stretch/>
        </p:blipFill>
        <p:spPr bwMode="auto">
          <a:xfrm>
            <a:off x="1368996" y="2529463"/>
            <a:ext cx="1060450" cy="113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03300" y="3850082"/>
            <a:ext cx="2260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Devices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Country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devices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mobile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Aircards,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iPhones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/iPads,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Blackberrys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Coverage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status per country</a:t>
            </a:r>
          </a:p>
          <a:p>
            <a:pPr marL="171450" indent="-171450">
              <a:buFontTx/>
              <a:buChar char="-"/>
            </a:pP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relevant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country data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276600" y="2424178"/>
            <a:ext cx="2153" cy="28518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34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133350"/>
            <a:ext cx="9601200" cy="876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500" y="871537"/>
            <a:ext cx="9410700" cy="2762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300" y="1147762"/>
            <a:ext cx="9486900" cy="381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b="66106"/>
          <a:stretch/>
        </p:blipFill>
        <p:spPr>
          <a:xfrm>
            <a:off x="1060450" y="1546225"/>
            <a:ext cx="9429750" cy="384175"/>
          </a:xfrm>
          <a:prstGeom prst="rect">
            <a:avLst/>
          </a:prstGeom>
        </p:spPr>
      </p:pic>
      <p:pic>
        <p:nvPicPr>
          <p:cNvPr id="2050" name="Picture 2" descr="Upgrade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82"/>
          <a:stretch/>
        </p:blipFill>
        <p:spPr bwMode="auto">
          <a:xfrm>
            <a:off x="1003300" y="2044700"/>
            <a:ext cx="1466850" cy="101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olic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794" y="1973611"/>
            <a:ext cx="147637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ismny.org/newsimages/Information-Logo-For-General-News_2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5" r="26238"/>
          <a:stretch/>
        </p:blipFill>
        <p:spPr bwMode="auto">
          <a:xfrm>
            <a:off x="8788739" y="2110363"/>
            <a:ext cx="1060450" cy="113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961652" y="3346344"/>
            <a:ext cx="2260600" cy="1654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Tasks &amp; Requests:</a:t>
            </a:r>
          </a:p>
          <a:p>
            <a:endParaRPr lang="en-US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 want: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 new device or line.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Roaming activated.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Transfer a line to an employee.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Disconnect a line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Review my personal charges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Report a </a:t>
            </a:r>
            <a:r>
              <a:rPr lang="en-US" sz="1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STOLEN LINE!</a:t>
            </a:r>
          </a:p>
          <a:p>
            <a:pPr marL="171450" indent="-171450">
              <a:buFontTx/>
              <a:buChar char="-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44436" y="3346344"/>
            <a:ext cx="2260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Help:</a:t>
            </a:r>
          </a:p>
          <a:p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 want: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 someone to help me.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Status of my request (ticket)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Escalate my request.</a:t>
            </a:r>
          </a:p>
          <a:p>
            <a:pPr marL="171450" indent="-171450">
              <a:buFontTx/>
              <a:buChar char="-"/>
            </a:pPr>
            <a:r>
              <a:rPr lang="en-US" sz="1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en-US" sz="10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with my </a:t>
            </a:r>
            <a:r>
              <a:rPr lang="en-US" sz="1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INVOICE</a:t>
            </a:r>
          </a:p>
          <a:p>
            <a:pPr marL="628650" lvl="1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View my invoice</a:t>
            </a:r>
          </a:p>
          <a:p>
            <a:pPr marL="628650" lvl="1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Tips &amp; Tricks</a:t>
            </a:r>
          </a:p>
          <a:p>
            <a:pPr lvl="1"/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2443" y="3430982"/>
            <a:ext cx="226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Policies:</a:t>
            </a:r>
          </a:p>
          <a:p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Can I: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Apply for a mobile phone?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Get the global policies?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Get the regional policies?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Get local principles?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423043" y="3430982"/>
            <a:ext cx="2260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Devices &amp; Country Info:</a:t>
            </a:r>
          </a:p>
          <a:p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 want: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Info for devices (mobile phones, Aircards, iPhones/iPads,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Blackberrys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Coverage status per country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Other relevant country data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3644436" y="1782763"/>
            <a:ext cx="2125194" cy="1567551"/>
            <a:chOff x="3671869" y="2963069"/>
            <a:chExt cx="2125194" cy="1567551"/>
          </a:xfrm>
        </p:grpSpPr>
        <p:pic>
          <p:nvPicPr>
            <p:cNvPr id="2052" name="Picture 4" descr="Contact order desk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1699" y="3355256"/>
              <a:ext cx="1175364" cy="11753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2" name="Picture 14" descr="http://www.ldstoolbar.com/pic/helpbutton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1869" y="2963069"/>
              <a:ext cx="1108093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4" name="Straight Connector 13"/>
          <p:cNvCxnSpPr/>
          <p:nvPr/>
        </p:nvCxnSpPr>
        <p:spPr>
          <a:xfrm>
            <a:off x="3333750" y="2110363"/>
            <a:ext cx="2153" cy="28518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934888" y="2079593"/>
            <a:ext cx="2153" cy="28518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8274377" y="2079593"/>
            <a:ext cx="2153" cy="28518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79487" y="4964906"/>
            <a:ext cx="953452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50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LA Mobility</a:t>
            </a:r>
            <a:endParaRPr lang="es-MX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Default View</a:t>
            </a:r>
          </a:p>
          <a:p>
            <a:r>
              <a:rPr lang="es-MX" b="1" dirty="0" err="1" smtClean="0"/>
              <a:t>Option</a:t>
            </a:r>
            <a:r>
              <a:rPr lang="es-MX" b="1" dirty="0" smtClean="0"/>
              <a:t> </a:t>
            </a:r>
            <a:r>
              <a:rPr lang="es-MX" b="1" dirty="0"/>
              <a:t>2</a:t>
            </a:r>
          </a:p>
        </p:txBody>
      </p:sp>
      <p:pic>
        <p:nvPicPr>
          <p:cNvPr id="1026" name="Picture 2" descr="GBS IT Solutions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5" y="1714500"/>
            <a:ext cx="24955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0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133350"/>
            <a:ext cx="9601200" cy="876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500" y="871537"/>
            <a:ext cx="9410700" cy="2762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300" y="1209595"/>
            <a:ext cx="9486900" cy="381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b="66106"/>
          <a:stretch/>
        </p:blipFill>
        <p:spPr>
          <a:xfrm>
            <a:off x="1060450" y="1546225"/>
            <a:ext cx="9429750" cy="384175"/>
          </a:xfrm>
          <a:prstGeom prst="rect">
            <a:avLst/>
          </a:prstGeom>
        </p:spPr>
      </p:pic>
      <p:pic>
        <p:nvPicPr>
          <p:cNvPr id="2050" name="Picture 2" descr="Upgrade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82"/>
          <a:stretch/>
        </p:blipFill>
        <p:spPr bwMode="auto">
          <a:xfrm>
            <a:off x="3871454" y="1601420"/>
            <a:ext cx="1466850" cy="101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olic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941" y="4204099"/>
            <a:ext cx="147637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ismny.org/newsimages/Information-Logo-For-General-News_2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5" r="26238"/>
          <a:stretch/>
        </p:blipFill>
        <p:spPr bwMode="auto">
          <a:xfrm>
            <a:off x="7704238" y="4265504"/>
            <a:ext cx="1060450" cy="113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871454" y="2493990"/>
            <a:ext cx="2260600" cy="1654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Tasks &amp; Requests:</a:t>
            </a:r>
          </a:p>
          <a:p>
            <a:endParaRPr lang="en-US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 want: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 new device or line.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Roaming activated.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Transfer a line to an employee.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Disconnect a line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Review my personal charges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Report a </a:t>
            </a:r>
            <a:r>
              <a:rPr lang="en-US" sz="1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STOLEN LINE!</a:t>
            </a:r>
          </a:p>
          <a:p>
            <a:pPr marL="171450" indent="-171450">
              <a:buFontTx/>
              <a:buChar char="-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61400" y="2839024"/>
            <a:ext cx="226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Help:</a:t>
            </a:r>
          </a:p>
          <a:p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 want: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 someone to help me.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Status of my request (ticket)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Escalate my request.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Help with my invoice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44004" y="5608121"/>
            <a:ext cx="226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Policies:</a:t>
            </a:r>
          </a:p>
          <a:p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Can I: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Apply for a mobile phone?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Get the global policies?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Get the regional policies?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Get local principles?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704238" y="5493821"/>
            <a:ext cx="2260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Devices &amp; Country Info:</a:t>
            </a:r>
          </a:p>
          <a:p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 want: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Info for devices (mobile phones, Aircards, iPhones/iPads,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Blackberrys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Coverage status per country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Other relevant country data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498142" y="1511438"/>
            <a:ext cx="2125194" cy="1567551"/>
            <a:chOff x="3671869" y="2963069"/>
            <a:chExt cx="2125194" cy="1567551"/>
          </a:xfrm>
        </p:grpSpPr>
        <p:pic>
          <p:nvPicPr>
            <p:cNvPr id="2052" name="Picture 4" descr="Contact order desk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1699" y="3355256"/>
              <a:ext cx="1175364" cy="11753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2" name="Picture 14" descr="http://www.ldstoolbar.com/pic/helpbutton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1869" y="2963069"/>
              <a:ext cx="1108093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6682393" y="1760537"/>
            <a:ext cx="95874" cy="2387752"/>
            <a:chOff x="7723793" y="1760537"/>
            <a:chExt cx="95874" cy="2387752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7723793" y="1765874"/>
              <a:ext cx="17995" cy="2382415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798361" y="1760537"/>
              <a:ext cx="21306" cy="2387752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706871" y="4362601"/>
            <a:ext cx="95874" cy="2387752"/>
            <a:chOff x="7748271" y="4362601"/>
            <a:chExt cx="95874" cy="2387752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7748271" y="4367938"/>
              <a:ext cx="17995" cy="2382415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822839" y="4362601"/>
              <a:ext cx="21306" cy="2387752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498468"/>
              </p:ext>
            </p:extLst>
          </p:nvPr>
        </p:nvGraphicFramePr>
        <p:xfrm>
          <a:off x="889000" y="2839024"/>
          <a:ext cx="2133600" cy="2086736"/>
        </p:xfrm>
        <a:graphic>
          <a:graphicData uri="http://schemas.openxmlformats.org/drawingml/2006/table">
            <a:tbl>
              <a:tblPr/>
              <a:tblGrid>
                <a:gridCol w="2133600"/>
              </a:tblGrid>
              <a:tr h="2086736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US" sz="1400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Welcome</a:t>
                      </a:r>
                      <a:r>
                        <a:rPr lang="en-US" sz="1400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to </a:t>
                      </a:r>
                      <a:r>
                        <a:rPr lang="en-US" sz="1400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mobility.PG.com</a:t>
                      </a:r>
                      <a:r>
                        <a:rPr lang="en-US" sz="1000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, your starting place for all mobile devices. From here you can access information on a wide variety of mobile devices such as Air Cards, smart phones, cell phones, and pagers</a:t>
                      </a:r>
                    </a:p>
                  </a:txBody>
                  <a:tcPr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34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LA Mobility</a:t>
            </a:r>
            <a:endParaRPr lang="es-MX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err="1" smtClean="0"/>
              <a:t>Site</a:t>
            </a:r>
            <a:r>
              <a:rPr lang="es-MX" dirty="0" smtClean="0"/>
              <a:t> </a:t>
            </a:r>
            <a:r>
              <a:rPr lang="es-MX" dirty="0" err="1" smtClean="0"/>
              <a:t>Navigation</a:t>
            </a:r>
            <a:endParaRPr lang="es-MX" dirty="0" smtClean="0"/>
          </a:p>
        </p:txBody>
      </p:sp>
      <p:pic>
        <p:nvPicPr>
          <p:cNvPr id="1026" name="Picture 2" descr="GBS IT Solutions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5" y="1714500"/>
            <a:ext cx="24955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447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6699" y="1520177"/>
            <a:ext cx="5473701" cy="52513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000" y="133350"/>
            <a:ext cx="9601200" cy="876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500" y="871537"/>
            <a:ext cx="9410700" cy="2762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300" y="1147762"/>
            <a:ext cx="9486900" cy="381000"/>
          </a:xfrm>
          <a:prstGeom prst="rect">
            <a:avLst/>
          </a:prstGeom>
        </p:spPr>
      </p:pic>
      <p:pic>
        <p:nvPicPr>
          <p:cNvPr id="7" name="Picture 2" descr="Upgrade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82"/>
          <a:stretch/>
        </p:blipFill>
        <p:spPr bwMode="auto">
          <a:xfrm>
            <a:off x="1121148" y="2654300"/>
            <a:ext cx="1466850" cy="101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79500" y="3955944"/>
            <a:ext cx="2260600" cy="1346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Requests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s-MX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1450" indent="-171450">
              <a:buFontTx/>
              <a:buChar char="-"/>
            </a:pP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 new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device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line.</a:t>
            </a:r>
          </a:p>
          <a:p>
            <a:pPr marL="171450" indent="-171450">
              <a:buFontTx/>
              <a:buChar char="-"/>
            </a:pP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Roaming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activated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Transfer a line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employee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Disconnect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smtClean="0">
                <a:latin typeface="Arial" panose="020B0604020202020204" pitchFamily="34" charset="0"/>
                <a:cs typeface="Arial" panose="020B0604020202020204" pitchFamily="34" charset="0"/>
              </a:rPr>
              <a:t>a line</a:t>
            </a:r>
          </a:p>
          <a:p>
            <a:pPr marL="171450" indent="-171450">
              <a:buFontTx/>
              <a:buChar char="-"/>
            </a:pPr>
            <a:endParaRPr lang="es-MX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451598" y="2719963"/>
            <a:ext cx="2153" cy="28518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41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0300" y="1492250"/>
            <a:ext cx="6819900" cy="3543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03300" y="3527246"/>
            <a:ext cx="226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1450" indent="-171450">
              <a:buFontTx/>
              <a:buChar char="-"/>
            </a:pP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someone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me.</a:t>
            </a:r>
          </a:p>
          <a:p>
            <a:pPr marL="171450" indent="-171450">
              <a:buFontTx/>
              <a:buChar char="-"/>
            </a:pP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Status of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(ticket)</a:t>
            </a:r>
          </a:p>
          <a:p>
            <a:pPr marL="171450" indent="-171450">
              <a:buFontTx/>
              <a:buChar char="-"/>
            </a:pP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Escalate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invoice</a:t>
            </a:r>
            <a:endParaRPr lang="es-MX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03300" y="1963665"/>
            <a:ext cx="2125194" cy="1567551"/>
            <a:chOff x="3671869" y="2963069"/>
            <a:chExt cx="2125194" cy="1567551"/>
          </a:xfrm>
        </p:grpSpPr>
        <p:pic>
          <p:nvPicPr>
            <p:cNvPr id="6" name="Picture 4" descr="Contact order desk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1699" y="3355256"/>
              <a:ext cx="1175364" cy="11753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14" descr="http://www.ldstoolbar.com/pic/helpbutton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1869" y="2963069"/>
              <a:ext cx="1108093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9000" y="133350"/>
            <a:ext cx="9601200" cy="876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9500" y="871537"/>
            <a:ext cx="9410700" cy="2762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3300" y="1147762"/>
            <a:ext cx="9486900" cy="381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39837" y="5108575"/>
            <a:ext cx="9534525" cy="1762125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3259594" y="1837996"/>
            <a:ext cx="2153" cy="28518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7721440" y="2869103"/>
            <a:ext cx="2768760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Use Cases:</a:t>
            </a:r>
          </a:p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My invoice is 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expensive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and I need clarification for it.</a:t>
            </a: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en-US" sz="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with my </a:t>
            </a:r>
            <a:r>
              <a:rPr lang="en-US" sz="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INVOICE</a:t>
            </a:r>
          </a:p>
          <a:p>
            <a:pPr marL="628650" lvl="1" indent="-171450">
              <a:buFontTx/>
              <a:buChar char="-"/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View my invoice</a:t>
            </a:r>
          </a:p>
          <a:p>
            <a:pPr marL="628650" lvl="1" indent="-171450">
              <a:buFontTx/>
              <a:buChar char="-"/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Tips &amp;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Tricks</a:t>
            </a:r>
          </a:p>
          <a:p>
            <a:endParaRPr lang="en-US" sz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US" sz="8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endParaRPr lang="en-US" sz="800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14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9500" y="3532094"/>
            <a:ext cx="226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INVOICE:</a:t>
            </a:r>
          </a:p>
          <a:p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My invoice is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expensive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and I need clarification for it.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en-US" sz="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with my </a:t>
            </a:r>
            <a:r>
              <a:rPr lang="en-US" sz="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INVOICE</a:t>
            </a:r>
          </a:p>
          <a:p>
            <a:pPr marL="628650" lvl="1" indent="-171450">
              <a:buFontTx/>
              <a:buChar char="-"/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View my invoice</a:t>
            </a:r>
          </a:p>
          <a:p>
            <a:pPr marL="628650" lvl="1" indent="-171450">
              <a:buFontTx/>
              <a:buChar char="-"/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Tips &amp; Tricks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003300" y="1831212"/>
            <a:ext cx="2125194" cy="1567551"/>
            <a:chOff x="3671869" y="2963069"/>
            <a:chExt cx="2125194" cy="1567551"/>
          </a:xfrm>
        </p:grpSpPr>
        <p:pic>
          <p:nvPicPr>
            <p:cNvPr id="6" name="Picture 4" descr="Contact order desk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1699" y="3355256"/>
              <a:ext cx="1175364" cy="11753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14" descr="http://www.ldstoolbar.com/pic/helpbutton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1869" y="2963069"/>
              <a:ext cx="1108093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000" y="133350"/>
            <a:ext cx="9601200" cy="876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9500" y="871537"/>
            <a:ext cx="9410700" cy="2762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3300" y="1147762"/>
            <a:ext cx="9486900" cy="381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39837" y="5119208"/>
            <a:ext cx="9534525" cy="1762125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3259594" y="1837996"/>
            <a:ext cx="2153" cy="28518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29524" y="2235200"/>
            <a:ext cx="923925" cy="10287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524250" y="3489475"/>
            <a:ext cx="226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invoice</a:t>
            </a:r>
            <a:endParaRPr lang="es-MX" sz="11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view my invoice? 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read my invoice?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What means all the charges that the carrier is invoicing to me?</a:t>
            </a:r>
          </a:p>
        </p:txBody>
      </p:sp>
      <p:pic>
        <p:nvPicPr>
          <p:cNvPr id="1026" name="Picture 2" descr="http://itsolutions.pg.com/handhelds/PublishingImages/TravelImage2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339" y="2382118"/>
            <a:ext cx="847504" cy="1027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047712" y="3500109"/>
            <a:ext cx="226060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Tricks</a:t>
            </a:r>
            <a:endParaRPr lang="es-MX" sz="11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How can I setup a </a:t>
            </a:r>
            <a:r>
              <a:rPr lang="en-US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Which are the differences between EDGE/3G?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Which are the costs of international roaming?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Another tips &amp; tricks that can help me on my way.</a:t>
            </a:r>
          </a:p>
        </p:txBody>
      </p:sp>
    </p:spTree>
    <p:extLst>
      <p:ext uri="{BB962C8B-B14F-4D97-AF65-F5344CB8AC3E}">
        <p14:creationId xmlns:p14="http://schemas.microsoft.com/office/powerpoint/2010/main" val="138814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03300" y="1831212"/>
            <a:ext cx="2125194" cy="1567551"/>
            <a:chOff x="3671869" y="2963069"/>
            <a:chExt cx="2125194" cy="1567551"/>
          </a:xfrm>
        </p:grpSpPr>
        <p:pic>
          <p:nvPicPr>
            <p:cNvPr id="6" name="Picture 4" descr="Contact order desk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1699" y="3355256"/>
              <a:ext cx="1175364" cy="11753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14" descr="http://www.ldstoolbar.com/pic/helpbutton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1869" y="2963069"/>
              <a:ext cx="1108093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9000" y="133350"/>
            <a:ext cx="9601200" cy="876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9500" y="871537"/>
            <a:ext cx="9410700" cy="2762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3300" y="1147762"/>
            <a:ext cx="9486900" cy="3810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3259594" y="1837996"/>
            <a:ext cx="2153" cy="28518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39837" y="3570995"/>
            <a:ext cx="226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invoice</a:t>
            </a:r>
            <a:endParaRPr lang="es-MX" sz="11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view my invoice? 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read my invoice?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What means all the charges that the carrier is invoicing to me?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69027" y="2267099"/>
            <a:ext cx="923925" cy="10287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82616" y="1881543"/>
            <a:ext cx="30095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invoice</a:t>
            </a:r>
            <a:endParaRPr lang="es-MX" sz="11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endParaRPr lang="es-MX" sz="11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48155" y="2723821"/>
            <a:ext cx="30095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dictonary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charges</a:t>
            </a:r>
            <a:endParaRPr lang="es-MX" sz="11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" descr="http://www.inside-mexico.com/images5/banderamexico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388" y="3336626"/>
            <a:ext cx="986500" cy="583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http://www.partnersglobal.org/where/americas/Guatemala.jpg/image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388" y="5030145"/>
            <a:ext cx="986500" cy="61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2" descr="http://costaricatraveller.com/images/costa_rica_flag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571" y="5046601"/>
            <a:ext cx="972755" cy="583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4" descr="http://www.crwflags.com/fotw/images/p/pa.gi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80" y="4205368"/>
            <a:ext cx="924844" cy="61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0" descr="File:Flag of Venezuela (state).sv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185" y="3358224"/>
            <a:ext cx="972755" cy="64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2" descr="http://www.worldatlas.com/webimage/flags/countrys/zzzflags/brlarge.gi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319" y="3329105"/>
            <a:ext cx="962007" cy="677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4" descr="http://www.olstars.com/images/flags/Big/ar.gi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564" y="4202349"/>
            <a:ext cx="971515" cy="64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8" descr="File:Flag of Peru (state).sv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3994" y="5084027"/>
            <a:ext cx="972946" cy="64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2" descr="File:Flag of Colombia.sv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185" y="4224706"/>
            <a:ext cx="962007" cy="64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6" descr="File:Flag of Chile.sv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387" y="5854922"/>
            <a:ext cx="968311" cy="645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4913585" y="3362026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69698" y="4313594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13774" y="5138371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04302" y="3447958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Portuguese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23815" y="4292507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97952" y="5138371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586996" y="3465481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541654" y="4343708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587185" y="5152968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20380" y="5992974"/>
            <a:ext cx="90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925472"/>
              </p:ext>
            </p:extLst>
          </p:nvPr>
        </p:nvGraphicFramePr>
        <p:xfrm>
          <a:off x="6134986" y="199789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showAsIcon="1" r:id="rId19" imgW="914400" imgH="771480" progId="Word.Document.12">
                  <p:embed/>
                </p:oleObj>
              </mc:Choice>
              <mc:Fallback>
                <p:oleObj name="Document" showAsIcon="1" r:id="rId19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134986" y="199789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681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850</Words>
  <Application>Microsoft Office PowerPoint</Application>
  <PresentationFormat>Widescreen</PresentationFormat>
  <Paragraphs>212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</vt:lpstr>
      <vt:lpstr>Calibri</vt:lpstr>
      <vt:lpstr>Calibri Light</vt:lpstr>
      <vt:lpstr>Wingdings</vt:lpstr>
      <vt:lpstr>Office Theme</vt:lpstr>
      <vt:lpstr>Document</vt:lpstr>
      <vt:lpstr>LA Mobility</vt:lpstr>
      <vt:lpstr>PowerPoint Presentation</vt:lpstr>
      <vt:lpstr>LA Mobility</vt:lpstr>
      <vt:lpstr>PowerPoint Presentation</vt:lpstr>
      <vt:lpstr>LA Mobility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Procter &amp; Gamble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Mobility</dc:title>
  <dc:creator>Reyes, Carlos</dc:creator>
  <cp:lastModifiedBy>Reyes, Carlos</cp:lastModifiedBy>
  <cp:revision>33</cp:revision>
  <dcterms:created xsi:type="dcterms:W3CDTF">2013-10-28T20:34:14Z</dcterms:created>
  <dcterms:modified xsi:type="dcterms:W3CDTF">2013-11-08T23:06:39Z</dcterms:modified>
</cp:coreProperties>
</file>